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F3B9A-8A55-4E1B-BA87-2C5F8536A7FD}" type="datetimeFigureOut">
              <a:rPr lang="nl-NL" smtClean="0"/>
              <a:pPr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88669-313B-4A2A-9DF1-A5FA86E8A1B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F3B9A-8A55-4E1B-BA87-2C5F8536A7FD}" type="datetimeFigureOut">
              <a:rPr lang="nl-NL" smtClean="0"/>
              <a:pPr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88669-313B-4A2A-9DF1-A5FA86E8A1B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F3B9A-8A55-4E1B-BA87-2C5F8536A7FD}" type="datetimeFigureOut">
              <a:rPr lang="nl-NL" smtClean="0"/>
              <a:pPr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88669-313B-4A2A-9DF1-A5FA86E8A1B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F3B9A-8A55-4E1B-BA87-2C5F8536A7FD}" type="datetimeFigureOut">
              <a:rPr lang="nl-NL" smtClean="0"/>
              <a:pPr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88669-313B-4A2A-9DF1-A5FA86E8A1B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F3B9A-8A55-4E1B-BA87-2C5F8536A7FD}" type="datetimeFigureOut">
              <a:rPr lang="nl-NL" smtClean="0"/>
              <a:pPr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88669-313B-4A2A-9DF1-A5FA86E8A1B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F3B9A-8A55-4E1B-BA87-2C5F8536A7FD}" type="datetimeFigureOut">
              <a:rPr lang="nl-NL" smtClean="0"/>
              <a:pPr/>
              <a:t>5-10-2015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88669-313B-4A2A-9DF1-A5FA86E8A1B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F3B9A-8A55-4E1B-BA87-2C5F8536A7FD}" type="datetimeFigureOut">
              <a:rPr lang="nl-NL" smtClean="0"/>
              <a:pPr/>
              <a:t>5-10-2015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88669-313B-4A2A-9DF1-A5FA86E8A1B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F3B9A-8A55-4E1B-BA87-2C5F8536A7FD}" type="datetimeFigureOut">
              <a:rPr lang="nl-NL" smtClean="0"/>
              <a:pPr/>
              <a:t>5-10-2015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88669-313B-4A2A-9DF1-A5FA86E8A1B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F3B9A-8A55-4E1B-BA87-2C5F8536A7FD}" type="datetimeFigureOut">
              <a:rPr lang="nl-NL" smtClean="0"/>
              <a:pPr/>
              <a:t>5-10-2015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88669-313B-4A2A-9DF1-A5FA86E8A1B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F3B9A-8A55-4E1B-BA87-2C5F8536A7FD}" type="datetimeFigureOut">
              <a:rPr lang="nl-NL" smtClean="0"/>
              <a:pPr/>
              <a:t>5-10-2015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88669-313B-4A2A-9DF1-A5FA86E8A1B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F3B9A-8A55-4E1B-BA87-2C5F8536A7FD}" type="datetimeFigureOut">
              <a:rPr lang="nl-NL" smtClean="0"/>
              <a:pPr/>
              <a:t>5-10-2015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88669-313B-4A2A-9DF1-A5FA86E8A1B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F3B9A-8A55-4E1B-BA87-2C5F8536A7FD}" type="datetimeFigureOut">
              <a:rPr lang="nl-NL" smtClean="0"/>
              <a:pPr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8669-313B-4A2A-9DF1-A5FA86E8A1B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r>
              <a:rPr lang="en-US" smtClean="0"/>
              <a:t>THEMA 2 CELLEN</a:t>
            </a:r>
            <a:endParaRPr lang="nl-NL" smtClean="0"/>
          </a:p>
        </p:txBody>
      </p:sp>
      <p:sp>
        <p:nvSpPr>
          <p:cNvPr id="49155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616575"/>
          </a:xfrm>
        </p:spPr>
        <p:txBody>
          <a:bodyPr/>
          <a:lstStyle/>
          <a:p>
            <a:r>
              <a:rPr lang="en-US" sz="2400" smtClean="0"/>
              <a:t>Basisstof 1: Weefselonderzoek</a:t>
            </a:r>
          </a:p>
          <a:p>
            <a:r>
              <a:rPr lang="en-US" sz="2400" smtClean="0"/>
              <a:t>Basisstof 2: Zelf cellen bekijken</a:t>
            </a:r>
          </a:p>
          <a:p>
            <a:r>
              <a:rPr lang="en-US" sz="2400" smtClean="0"/>
              <a:t>Basisstof 3: Plantaardige en dierlijke cellen</a:t>
            </a:r>
          </a:p>
          <a:p>
            <a:r>
              <a:rPr lang="en-US" sz="2400" smtClean="0"/>
              <a:t>Basisstof 4: Weefsels en organen</a:t>
            </a:r>
          </a:p>
          <a:p>
            <a:r>
              <a:rPr lang="en-US" sz="2400" smtClean="0"/>
              <a:t>Basisstof 5: De celorganellen</a:t>
            </a:r>
          </a:p>
          <a:p>
            <a:r>
              <a:rPr lang="en-US" sz="2400" smtClean="0"/>
              <a:t>Basisstof 6: Diffusie en osmose</a:t>
            </a:r>
          </a:p>
          <a:p>
            <a:r>
              <a:rPr lang="en-US" sz="2400" smtClean="0"/>
              <a:t>Basisstof 7: Membranen en het transport van stoffen</a:t>
            </a:r>
          </a:p>
          <a:p>
            <a:r>
              <a:rPr lang="en-US" sz="2400" smtClean="0"/>
              <a:t>Basisstof 8: Stevigheid door osmose</a:t>
            </a:r>
          </a:p>
          <a:p>
            <a:r>
              <a:rPr lang="en-US" sz="2400" smtClean="0"/>
              <a:t>Basisstof 9: Celdeling (mitose)</a:t>
            </a:r>
            <a:endParaRPr lang="nl-NL" sz="2400" smtClean="0"/>
          </a:p>
        </p:txBody>
      </p:sp>
      <p:sp>
        <p:nvSpPr>
          <p:cNvPr id="49156" name="Tijdelijke aanduiding voor dia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547650-9703-43F2-98CE-FD1C6BB8F4B6}" type="slidenum">
              <a:rPr lang="nl-NL" smtClean="0"/>
              <a:pPr/>
              <a:t>1</a:t>
            </a:fld>
            <a:endParaRPr lang="nl-NL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B. </a:t>
            </a:r>
            <a:r>
              <a:rPr lang="en-US" sz="3200" b="1" dirty="0" err="1" smtClean="0"/>
              <a:t>Stof</a:t>
            </a:r>
            <a:r>
              <a:rPr lang="en-US" sz="3200" b="1" dirty="0" smtClean="0"/>
              <a:t> 1 </a:t>
            </a:r>
            <a:r>
              <a:rPr lang="en-US" sz="3200" b="1" dirty="0" err="1" smtClean="0"/>
              <a:t>Weefselonderzoek</a:t>
            </a:r>
            <a:endParaRPr lang="nl-NL" sz="3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Lekker</a:t>
            </a:r>
            <a:r>
              <a:rPr lang="en-US" sz="2400" dirty="0" smtClean="0"/>
              <a:t> in de </a:t>
            </a:r>
            <a:r>
              <a:rPr lang="en-US" sz="2400" dirty="0" err="1" smtClean="0"/>
              <a:t>zon</a:t>
            </a:r>
            <a:r>
              <a:rPr lang="en-US" sz="2400" dirty="0" smtClean="0"/>
              <a:t> </a:t>
            </a:r>
            <a:r>
              <a:rPr lang="en-US" sz="2400" dirty="0" err="1" smtClean="0"/>
              <a:t>liggen</a:t>
            </a:r>
            <a:r>
              <a:rPr lang="en-US" sz="2400" dirty="0" smtClean="0"/>
              <a:t> op </a:t>
            </a:r>
            <a:r>
              <a:rPr lang="en-US" sz="2400" dirty="0" err="1" smtClean="0"/>
              <a:t>vakantie</a:t>
            </a:r>
            <a:endParaRPr lang="en-US" sz="2400" dirty="0" smtClean="0"/>
          </a:p>
          <a:p>
            <a:r>
              <a:rPr lang="en-US" sz="2400" dirty="0" err="1" smtClean="0"/>
              <a:t>Straling</a:t>
            </a:r>
            <a:r>
              <a:rPr lang="en-US" sz="2400" dirty="0" smtClean="0"/>
              <a:t> van de </a:t>
            </a:r>
            <a:r>
              <a:rPr lang="en-US" sz="2400" dirty="0" err="1" smtClean="0"/>
              <a:t>zon</a:t>
            </a:r>
            <a:r>
              <a:rPr lang="en-US" sz="2400" dirty="0" smtClean="0"/>
              <a:t> </a:t>
            </a:r>
            <a:r>
              <a:rPr lang="en-US" sz="2400" dirty="0" err="1" smtClean="0"/>
              <a:t>kan</a:t>
            </a:r>
            <a:r>
              <a:rPr lang="en-US" sz="2400" dirty="0" smtClean="0"/>
              <a:t> </a:t>
            </a:r>
            <a:r>
              <a:rPr lang="en-US" sz="2400" dirty="0" err="1" smtClean="0"/>
              <a:t>huidkanker</a:t>
            </a:r>
            <a:r>
              <a:rPr lang="en-US" sz="2400" dirty="0" smtClean="0"/>
              <a:t> </a:t>
            </a:r>
            <a:r>
              <a:rPr lang="en-US" sz="2400" dirty="0" err="1" smtClean="0"/>
              <a:t>veroorzaken</a:t>
            </a:r>
            <a:endParaRPr lang="en-US" sz="2400" dirty="0" smtClean="0"/>
          </a:p>
          <a:p>
            <a:r>
              <a:rPr lang="en-US" sz="2400" dirty="0" err="1" smtClean="0"/>
              <a:t>Goed</a:t>
            </a:r>
            <a:r>
              <a:rPr lang="en-US" sz="2400" dirty="0" smtClean="0"/>
              <a:t> </a:t>
            </a:r>
            <a:r>
              <a:rPr lang="en-US" sz="2400" dirty="0" err="1" smtClean="0"/>
              <a:t>insmeren</a:t>
            </a:r>
            <a:r>
              <a:rPr lang="en-US" sz="2400" dirty="0" smtClean="0"/>
              <a:t> </a:t>
            </a:r>
            <a:r>
              <a:rPr lang="en-US" sz="2400" dirty="0" err="1" smtClean="0"/>
              <a:t>verkleint</a:t>
            </a:r>
            <a:r>
              <a:rPr lang="en-US" sz="2400" dirty="0" smtClean="0"/>
              <a:t> de </a:t>
            </a:r>
            <a:r>
              <a:rPr lang="en-US" sz="2400" dirty="0" err="1" smtClean="0"/>
              <a:t>kans</a:t>
            </a:r>
            <a:r>
              <a:rPr lang="en-US" sz="2400" dirty="0" smtClean="0"/>
              <a:t> </a:t>
            </a:r>
            <a:r>
              <a:rPr lang="en-US" sz="2400" dirty="0" err="1" smtClean="0"/>
              <a:t>daarop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Goedaardig</a:t>
            </a:r>
            <a:r>
              <a:rPr lang="en-US" sz="2400" dirty="0" smtClean="0"/>
              <a:t>?  </a:t>
            </a:r>
            <a:r>
              <a:rPr lang="en-US" sz="2400" dirty="0" err="1" smtClean="0"/>
              <a:t>Kwaadaardig</a:t>
            </a:r>
            <a:r>
              <a:rPr lang="en-US" sz="2400" dirty="0" smtClean="0"/>
              <a:t>?</a:t>
            </a:r>
          </a:p>
          <a:p>
            <a:r>
              <a:rPr lang="en-US" sz="2400" b="1" dirty="0" err="1" smtClean="0"/>
              <a:t>Biopsie</a:t>
            </a:r>
            <a:r>
              <a:rPr lang="en-US" sz="2400" dirty="0" smtClean="0"/>
              <a:t> = </a:t>
            </a:r>
            <a:r>
              <a:rPr lang="en-US" sz="2400" dirty="0" err="1" smtClean="0"/>
              <a:t>verzamelen</a:t>
            </a:r>
            <a:r>
              <a:rPr lang="en-US" sz="2400" dirty="0" smtClean="0"/>
              <a:t> van </a:t>
            </a:r>
            <a:r>
              <a:rPr lang="en-US" sz="2400" dirty="0" err="1" smtClean="0"/>
              <a:t>weefsel</a:t>
            </a:r>
            <a:r>
              <a:rPr lang="en-US" sz="2400" dirty="0" smtClean="0"/>
              <a:t> </a:t>
            </a:r>
            <a:r>
              <a:rPr lang="en-US" sz="2400" dirty="0" err="1" smtClean="0"/>
              <a:t>voor</a:t>
            </a:r>
            <a:r>
              <a:rPr lang="en-US" sz="2400" dirty="0" smtClean="0"/>
              <a:t> </a:t>
            </a:r>
            <a:r>
              <a:rPr lang="en-US" sz="2400" dirty="0" err="1" smtClean="0"/>
              <a:t>onderzoek</a:t>
            </a:r>
            <a:r>
              <a:rPr lang="en-US" sz="2400" dirty="0" smtClean="0"/>
              <a:t> </a:t>
            </a:r>
            <a:r>
              <a:rPr lang="en-US" sz="2400" dirty="0" err="1" smtClean="0"/>
              <a:t>naar</a:t>
            </a:r>
            <a:r>
              <a:rPr lang="en-US" sz="2400" dirty="0" smtClean="0"/>
              <a:t> tumor</a:t>
            </a:r>
          </a:p>
          <a:p>
            <a:r>
              <a:rPr lang="en-US" sz="2400" dirty="0" err="1" smtClean="0"/>
              <a:t>Afgenomen</a:t>
            </a:r>
            <a:r>
              <a:rPr lang="en-US" sz="2400" dirty="0" smtClean="0"/>
              <a:t> </a:t>
            </a:r>
            <a:r>
              <a:rPr lang="en-US" sz="2400" dirty="0" err="1" smtClean="0"/>
              <a:t>weefsel</a:t>
            </a:r>
            <a:r>
              <a:rPr lang="en-US" sz="2400" dirty="0" smtClean="0"/>
              <a:t>: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biopt</a:t>
            </a:r>
            <a:r>
              <a:rPr lang="en-US" sz="2400" b="1" dirty="0" smtClean="0"/>
              <a:t>  (lees </a:t>
            </a:r>
            <a:r>
              <a:rPr lang="en-US" sz="2400" b="1" dirty="0" err="1" smtClean="0"/>
              <a:t>tekst</a:t>
            </a:r>
            <a:r>
              <a:rPr lang="en-US" sz="2400" b="1" dirty="0" smtClean="0"/>
              <a:t> blz.52 en 53)</a:t>
            </a:r>
          </a:p>
          <a:p>
            <a:r>
              <a:rPr lang="en-US" b="1" dirty="0" err="1" smtClean="0"/>
              <a:t>Maak</a:t>
            </a:r>
            <a:r>
              <a:rPr lang="en-US" b="1" dirty="0" smtClean="0"/>
              <a:t> </a:t>
            </a:r>
            <a:r>
              <a:rPr lang="en-US" b="1" dirty="0" err="1" smtClean="0"/>
              <a:t>opdracht</a:t>
            </a:r>
            <a:r>
              <a:rPr lang="en-US" b="1" dirty="0" smtClean="0"/>
              <a:t> 1 </a:t>
            </a:r>
            <a:r>
              <a:rPr lang="en-US" b="1" dirty="0" err="1" smtClean="0"/>
              <a:t>blz</a:t>
            </a:r>
            <a:r>
              <a:rPr lang="en-US" b="1" dirty="0" smtClean="0"/>
              <a:t>. </a:t>
            </a:r>
            <a:r>
              <a:rPr lang="en-US" b="1" smtClean="0"/>
              <a:t>54 boek</a:t>
            </a:r>
            <a:endParaRPr lang="en-US" b="1" dirty="0" smtClean="0"/>
          </a:p>
          <a:p>
            <a:endParaRPr lang="nl-NL" sz="24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283A7-6FFF-4202-892A-9A28C81B27C4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r>
              <a:rPr lang="nl-NL" sz="2800" smtClean="0"/>
              <a:t>Organismen worden opgedeeld in 4 RIJKEN</a:t>
            </a:r>
            <a:br>
              <a:rPr lang="nl-NL" sz="2800" smtClean="0"/>
            </a:br>
            <a:r>
              <a:rPr lang="nl-NL" sz="2800" smtClean="0"/>
              <a:t>zie afbeelding</a:t>
            </a:r>
          </a:p>
        </p:txBody>
      </p:sp>
      <p:sp>
        <p:nvSpPr>
          <p:cNvPr id="54275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fontAlgn="t"/>
            <a:r>
              <a:rPr lang="nl-NL" sz="2000" smtClean="0"/>
              <a:t>De leefwijze (autotroof of heterotroof) is voor de indeling in de vier groepen eveneens van belang. </a:t>
            </a:r>
            <a:r>
              <a:rPr lang="nl-NL" sz="2000" b="1" smtClean="0"/>
              <a:t>Heterotrofe organismen </a:t>
            </a:r>
            <a:r>
              <a:rPr lang="nl-NL" sz="2000" smtClean="0"/>
              <a:t>voeden zich met andere organismen of de resten daarvan. </a:t>
            </a:r>
            <a:r>
              <a:rPr lang="nl-NL" sz="2000" b="1" smtClean="0"/>
              <a:t>Autotrofe organismen </a:t>
            </a:r>
            <a:r>
              <a:rPr lang="nl-NL" sz="2000" smtClean="0"/>
              <a:t>hebben geen organische stoffen nodig als voeding.</a:t>
            </a:r>
            <a:br>
              <a:rPr lang="nl-NL" sz="2000" smtClean="0"/>
            </a:br>
            <a:r>
              <a:rPr lang="nl-NL" sz="2000" smtClean="0"/>
              <a:t>In het hoofdstuk Stofwisseling vind je de verdere uitleg van de begrippen autotroof en heterotroof</a:t>
            </a:r>
          </a:p>
          <a:p>
            <a:pPr fontAlgn="t"/>
            <a:r>
              <a:rPr lang="nl-NL" sz="2000" smtClean="0"/>
              <a:t>In de rest van dit hoofdstuk houden we ons alleen bezig met plantaardige en dierlijke cellen</a:t>
            </a:r>
            <a:r>
              <a:rPr lang="nl-NL" sz="2400" smtClean="0"/>
              <a:t>.</a:t>
            </a:r>
          </a:p>
          <a:p>
            <a:endParaRPr lang="nl-NL" smtClean="0"/>
          </a:p>
        </p:txBody>
      </p:sp>
      <p:pic>
        <p:nvPicPr>
          <p:cNvPr id="54276" name="Afbeelding 3" descr="rijke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452813"/>
            <a:ext cx="4321175" cy="321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7" name="Tijdelijke aanduiding voor dia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ED9C95-EF43-4AC8-B07E-792A9E5D1A3C}" type="slidenum">
              <a:rPr lang="nl-NL" smtClean="0"/>
              <a:pPr/>
              <a:t>3</a:t>
            </a:fld>
            <a:endParaRPr lang="nl-NL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nl-NL" sz="3200" b="1" dirty="0" smtClean="0"/>
              <a:t>Weefsels en organen  1</a:t>
            </a:r>
            <a:endParaRPr lang="nl-NL" sz="3200" dirty="0" smtClean="0"/>
          </a:p>
        </p:txBody>
      </p:sp>
      <p:sp>
        <p:nvSpPr>
          <p:cNvPr id="57347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399087"/>
          </a:xfrm>
        </p:spPr>
        <p:txBody>
          <a:bodyPr/>
          <a:lstStyle/>
          <a:p>
            <a:r>
              <a:rPr lang="nl-NL" sz="2400" smtClean="0"/>
              <a:t>Meercellige organismen zijn opgebouwd uit een groot aantal cellen. Afhankelijk van de functie hebben cellen een specifieke vorm en </a:t>
            </a:r>
          </a:p>
          <a:p>
            <a:pPr>
              <a:buFontTx/>
              <a:buNone/>
            </a:pPr>
            <a:r>
              <a:rPr lang="nl-NL" sz="2400" smtClean="0"/>
              <a:t>	werking. Zo hebben dieren </a:t>
            </a:r>
          </a:p>
          <a:p>
            <a:pPr>
              <a:buFontTx/>
              <a:buNone/>
            </a:pPr>
            <a:r>
              <a:rPr lang="nl-NL" sz="2400" smtClean="0"/>
              <a:t>	bloedcellen voor transport, </a:t>
            </a:r>
          </a:p>
          <a:p>
            <a:pPr>
              <a:buFontTx/>
              <a:buNone/>
            </a:pPr>
            <a:r>
              <a:rPr lang="nl-NL" sz="2400" smtClean="0"/>
              <a:t>	spiercellen voor beweging </a:t>
            </a:r>
          </a:p>
          <a:p>
            <a:pPr>
              <a:buFontTx/>
              <a:buNone/>
            </a:pPr>
            <a:r>
              <a:rPr lang="nl-NL" sz="2400" smtClean="0"/>
              <a:t>	en zenuwcellen voor het </a:t>
            </a:r>
          </a:p>
          <a:p>
            <a:pPr>
              <a:buFontTx/>
              <a:buNone/>
            </a:pPr>
            <a:r>
              <a:rPr lang="nl-NL" sz="2400" smtClean="0"/>
              <a:t>	doorgeven van impulsen</a:t>
            </a:r>
          </a:p>
        </p:txBody>
      </p:sp>
      <p:pic>
        <p:nvPicPr>
          <p:cNvPr id="57348" name="Afbeelding 3" descr="celspecialisati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0750" y="1989138"/>
            <a:ext cx="43053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9" name="Tijdelijke aanduiding voor dia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6A34CD-7624-4BB6-BBBE-D0619B2CEE7A}" type="slidenum">
              <a:rPr lang="nl-NL" smtClean="0"/>
              <a:pPr/>
              <a:t>4</a:t>
            </a:fld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nl-NL" sz="3200" b="1" dirty="0" smtClean="0"/>
              <a:t> Weefsels en organen  2</a:t>
            </a:r>
            <a:endParaRPr lang="nl-NL" sz="3200" dirty="0" smtClean="0"/>
          </a:p>
        </p:txBody>
      </p:sp>
      <p:sp>
        <p:nvSpPr>
          <p:cNvPr id="58371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688013"/>
          </a:xfrm>
        </p:spPr>
        <p:txBody>
          <a:bodyPr/>
          <a:lstStyle/>
          <a:p>
            <a:r>
              <a:rPr lang="nl-NL" sz="2400" smtClean="0"/>
              <a:t>Een groep cellen met eenzelfde vorm en functie noem je een </a:t>
            </a:r>
            <a:r>
              <a:rPr lang="nl-NL" sz="2400" b="1" smtClean="0"/>
              <a:t>weefsel</a:t>
            </a:r>
          </a:p>
          <a:p>
            <a:r>
              <a:rPr lang="nl-NL" sz="2400" smtClean="0"/>
              <a:t>Een</a:t>
            </a:r>
            <a:r>
              <a:rPr lang="nl-NL" sz="2400" b="1" smtClean="0"/>
              <a:t> orgaan</a:t>
            </a:r>
            <a:r>
              <a:rPr lang="nl-NL" sz="2400" smtClean="0"/>
              <a:t> is een gedeelte van een organisme met een bepaalde taak. Een voorbeeld is het hart. Binnen een orgaan zijn verschillende weefsels te vinden</a:t>
            </a:r>
          </a:p>
          <a:p>
            <a:r>
              <a:rPr lang="nl-NL" sz="2400" smtClean="0"/>
              <a:t>De buitenkant van het hart is een laag bindweefsel. Het hart zelf bestaat grotendeels uit spierweefsel en voor de regeling van de werking ligt er zenuwweefsel in</a:t>
            </a:r>
          </a:p>
          <a:p>
            <a:r>
              <a:rPr lang="nl-NL" sz="2400" smtClean="0"/>
              <a:t>Maag, lever en dunne darm zijn organen die deel uitmaken van de groep organen die samen tot taak hebben voedsel te verteren. Gezamenlijk vormen zij een </a:t>
            </a:r>
            <a:r>
              <a:rPr lang="nl-NL" sz="2400" b="1" smtClean="0"/>
              <a:t>orgaanstelsel</a:t>
            </a:r>
            <a:r>
              <a:rPr lang="nl-NL" sz="2400" smtClean="0"/>
              <a:t>, het spijsverteringsstelsel. Ander voorbeelden zijn het ademhalingsstelsel en het bloedvatenstelsel. </a:t>
            </a:r>
            <a:br>
              <a:rPr lang="nl-NL" sz="2400" smtClean="0"/>
            </a:br>
            <a:endParaRPr lang="nl-NL" sz="2400" smtClean="0"/>
          </a:p>
        </p:txBody>
      </p:sp>
      <p:sp>
        <p:nvSpPr>
          <p:cNvPr id="58372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184E02-DDA2-4A76-8F87-2F61D9E8358B}" type="slidenum">
              <a:rPr lang="nl-NL" smtClean="0"/>
              <a:pPr/>
              <a:t>5</a:t>
            </a:fld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z="3200" b="1" dirty="0" smtClean="0"/>
              <a:t> Weefsels en organen  3     Weefsels</a:t>
            </a:r>
            <a:endParaRPr lang="nl-NL" sz="3200" dirty="0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NL" smtClean="0"/>
          </a:p>
        </p:txBody>
      </p:sp>
      <p:pic>
        <p:nvPicPr>
          <p:cNvPr id="59396" name="Picture 4" descr="WEEFSELS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196975"/>
            <a:ext cx="7272337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7" name="Tijdelijke aanduiding voor dia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AED71D-2BD6-4BB0-93FD-0015D8ED181E}" type="slidenum">
              <a:rPr lang="nl-NL" smtClean="0"/>
              <a:pPr/>
              <a:t>6</a:t>
            </a:fld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l-NL" b="1" dirty="0" smtClean="0"/>
              <a:t>Weefsels en organen  4     Weefsels</a:t>
            </a:r>
            <a:endParaRPr lang="nl-NL" dirty="0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smtClean="0"/>
              <a:t>Beencellen 			Kraakbeencellen en tussencelstof		</a:t>
            </a:r>
            <a:r>
              <a:rPr lang="nl-NL" smtClean="0"/>
              <a:t>          en </a:t>
            </a:r>
            <a:r>
              <a:rPr lang="nl-NL" smtClean="0"/>
              <a:t>tussencelstof</a:t>
            </a:r>
          </a:p>
        </p:txBody>
      </p:sp>
      <p:pic>
        <p:nvPicPr>
          <p:cNvPr id="60420" name="Picture 4" descr="WEEFSEL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852738"/>
            <a:ext cx="3960813" cy="331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1" name="Picture 4" descr="WEEFSEL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2175" y="2852738"/>
            <a:ext cx="42037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2" name="Tijdelijke aanduiding voor dianumm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2938B6-8929-4169-91D7-B4CE894A0513}" type="slidenum">
              <a:rPr lang="nl-NL" smtClean="0"/>
              <a:pPr/>
              <a:t>7</a:t>
            </a:fld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nl-NL" sz="3200" b="1" dirty="0" smtClean="0"/>
              <a:t>Weefsels en organen  5</a:t>
            </a:r>
            <a:endParaRPr lang="nl-NL" sz="3200" dirty="0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NL" smtClean="0"/>
          </a:p>
        </p:txBody>
      </p:sp>
      <p:pic>
        <p:nvPicPr>
          <p:cNvPr id="61444" name="Picture 4" descr="Organen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25538"/>
            <a:ext cx="4033838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5" name="Picture 5" descr="ORGANEN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1125538"/>
            <a:ext cx="4032250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6" name="Picture 6" descr="ORGANEN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3" y="4005263"/>
            <a:ext cx="2357437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7" name="Picture 7" descr="ORGANEN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3213" y="4005263"/>
            <a:ext cx="2592387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 descr="Knoop in je zakdoe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51500" y="4076700"/>
            <a:ext cx="311943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9" name="Tijdelijke aanduiding voor dianumm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8D13DE-868E-473E-9091-A7486255B7F6}" type="slidenum">
              <a:rPr lang="nl-NL" smtClean="0"/>
              <a:pPr/>
              <a:t>8</a:t>
            </a:fld>
            <a:endParaRPr lang="nl-NL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</Words>
  <Application>Microsoft Office PowerPoint</Application>
  <PresentationFormat>Diavoorstelling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Office-thema</vt:lpstr>
      <vt:lpstr>THEMA 2 CELLEN</vt:lpstr>
      <vt:lpstr>B. Stof 1 Weefselonderzoek</vt:lpstr>
      <vt:lpstr>Organismen worden opgedeeld in 4 RIJKEN zie afbeelding</vt:lpstr>
      <vt:lpstr>Weefsels en organen  1</vt:lpstr>
      <vt:lpstr> Weefsels en organen  2</vt:lpstr>
      <vt:lpstr> Weefsels en organen  3     Weefsels</vt:lpstr>
      <vt:lpstr>Weefsels en organen  4     Weefsels</vt:lpstr>
      <vt:lpstr>Weefsels en organen 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2 CELLEN</dc:title>
  <dc:creator>biobertus</dc:creator>
  <cp:lastModifiedBy>hrm</cp:lastModifiedBy>
  <cp:revision>3</cp:revision>
  <dcterms:created xsi:type="dcterms:W3CDTF">2014-12-15T10:50:07Z</dcterms:created>
  <dcterms:modified xsi:type="dcterms:W3CDTF">2015-10-05T11:54:41Z</dcterms:modified>
</cp:coreProperties>
</file>